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67676"/>
    <a:srgbClr val="BCBCBC"/>
    <a:srgbClr val="F21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50800" cy="50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74563-04DD-4728-8CC2-AD790F9B42D8}" type="datetimeFigureOut">
              <a:rPr lang="de-DE" sz="600" smtClean="0">
                <a:latin typeface="Arial" pitchFamily="34" charset="0"/>
                <a:cs typeface="Arial" pitchFamily="34" charset="0"/>
              </a:rPr>
              <a:pPr/>
              <a:t>02.10.2013</a:t>
            </a:fld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C5C09-A086-41B5-AB93-0D519CF90B74}" type="slidenum">
              <a:rPr lang="de-DE" sz="6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5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F8D99BBB-DA91-45F1-94E4-DDBAA3887247}" type="datetimeFigureOut">
              <a:rPr lang="de-DE" smtClean="0"/>
              <a:pPr/>
              <a:t>02.10.2013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CEC6974F-3C9C-44C7-8DD3-1BF295C9E94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55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7963" indent="-206375" algn="l" defTabSz="914400" rtl="0" eaLnBrk="1" latinLnBrk="0" hangingPunct="1"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955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12750" indent="-201613" algn="l" defTabSz="914400" rtl="0" eaLnBrk="1" latinLnBrk="0" hangingPunct="1"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4338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6705600" cy="1181100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457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eon_logo1" descr="EON_MI_W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0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7924800" cy="421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6403340"/>
            <a:ext cx="6553200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9DBC-5EFD-468C-9F9F-C80FB4A0359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eon_logo2" descr="EON_MI_W.t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7874000" cy="1181100"/>
          </a:xfrm>
        </p:spPr>
        <p:txBody>
          <a:bodyPr/>
          <a:lstStyle/>
          <a:p>
            <a:r>
              <a:rPr lang="en-GB" dirty="0" smtClean="0"/>
              <a:t>On the Use of the Moment-Matching Technique for Pricing and Hedging Multi-Asset Spread Options</a:t>
            </a:r>
            <a:endParaRPr lang="en-GB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93345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Tommaso Pellegrino</a:t>
            </a:r>
            <a:r>
              <a:rPr lang="en-GB" dirty="0" smtClean="0">
                <a:solidFill>
                  <a:schemeClr val="tx1"/>
                </a:solidFill>
              </a:rPr>
              <a:t>, joint work with </a:t>
            </a:r>
            <a:r>
              <a:rPr lang="en-GB" b="1" dirty="0" smtClean="0">
                <a:solidFill>
                  <a:schemeClr val="tx1"/>
                </a:solidFill>
              </a:rPr>
              <a:t>Piergiacomo Sabino</a:t>
            </a:r>
          </a:p>
          <a:p>
            <a:endParaRPr lang="en-GB" dirty="0"/>
          </a:p>
          <a:p>
            <a:r>
              <a:rPr lang="en-GB" dirty="0" smtClean="0"/>
              <a:t>E.ON Global Commodities – (CRM) Risk Methods Team</a:t>
            </a:r>
          </a:p>
          <a:p>
            <a:endParaRPr lang="en-GB" dirty="0"/>
          </a:p>
          <a:p>
            <a:r>
              <a:rPr lang="en-GB" dirty="0" smtClean="0"/>
              <a:t>October 10</a:t>
            </a:r>
            <a:r>
              <a:rPr lang="en-GB" baseline="30000" dirty="0" smtClean="0"/>
              <a:t>th</a:t>
            </a:r>
            <a:r>
              <a:rPr lang="en-GB" dirty="0" smtClean="0"/>
              <a:t> , </a:t>
            </a:r>
            <a:r>
              <a:rPr lang="en-GB" dirty="0" smtClean="0"/>
              <a:t>2013</a:t>
            </a:r>
          </a:p>
          <a:p>
            <a:endParaRPr lang="en-GB" dirty="0"/>
          </a:p>
          <a:p>
            <a:r>
              <a:rPr lang="en-GB" sz="1000" b="1" dirty="0" smtClean="0">
                <a:solidFill>
                  <a:srgbClr val="FF0000"/>
                </a:solidFill>
              </a:rPr>
              <a:t>All parameters and values here do not reflect any E.ON view and their calibration is not the focus of this paper.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77800"/>
            <a:ext cx="7924800" cy="609600"/>
          </a:xfrm>
        </p:spPr>
        <p:txBody>
          <a:bodyPr/>
          <a:lstStyle/>
          <a:p>
            <a:r>
              <a:rPr lang="en-GB" dirty="0" smtClean="0"/>
              <a:t>A First Application: Kirk Formula with Moment Matching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9000"/>
            <a:ext cx="7975600" cy="465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19994"/>
            <a:ext cx="7315200" cy="131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27000"/>
            <a:ext cx="7924800" cy="609600"/>
          </a:xfrm>
        </p:spPr>
        <p:txBody>
          <a:bodyPr/>
          <a:lstStyle/>
          <a:p>
            <a:r>
              <a:rPr lang="en-GB" dirty="0" smtClean="0"/>
              <a:t>Numerical Example: Application to a Strip of Monthly Clean Spark Spread Options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3800"/>
            <a:ext cx="3048000" cy="26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7973"/>
            <a:ext cx="7620000" cy="504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924800" cy="609600"/>
          </a:xfrm>
        </p:spPr>
        <p:txBody>
          <a:bodyPr/>
          <a:lstStyle/>
          <a:p>
            <a:r>
              <a:rPr lang="en-GB" dirty="0" smtClean="0"/>
              <a:t>Hedging Parameters Calculation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773308"/>
            <a:ext cx="8026399" cy="51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66750"/>
            <a:ext cx="7924800" cy="609600"/>
          </a:xfrm>
        </p:spPr>
        <p:txBody>
          <a:bodyPr/>
          <a:lstStyle/>
          <a:p>
            <a:r>
              <a:rPr lang="en-GB" dirty="0" smtClean="0"/>
              <a:t>Option Value and Deltas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2290" name="Picture 2" descr="C:\Users\T18737\Documents\MATLAB - D\Moment Matching - Presentation\OptionValue&amp;Del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0" y="1701800"/>
            <a:ext cx="876435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250" y="5715000"/>
            <a:ext cx="7240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</a:rPr>
              <a:t>All parameters and values here do not reflect any E.ON view and their calibration is not the focus of this paper.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7924800" cy="609600"/>
          </a:xfrm>
        </p:spPr>
        <p:txBody>
          <a:bodyPr/>
          <a:lstStyle/>
          <a:p>
            <a:r>
              <a:rPr lang="en-GB" dirty="0" smtClean="0"/>
              <a:t>Gammas and Cross-Gammas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3314" name="Picture 2" descr="C:\Users\T18737\Documents\MATLAB - D\Moment Matching - Presentation\PureGam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482600"/>
            <a:ext cx="8813080" cy="2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T18737\Documents\MATLAB - D\Moment Matching - Presentation\CrossGam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0" y="3276600"/>
            <a:ext cx="8820201" cy="26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121400"/>
            <a:ext cx="7240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</a:rPr>
              <a:t>All parameters and values here do not reflect any E.ON view and their calibration is not the focus of this paper.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66750"/>
            <a:ext cx="7924800" cy="609600"/>
          </a:xfrm>
        </p:spPr>
        <p:txBody>
          <a:bodyPr/>
          <a:lstStyle/>
          <a:p>
            <a:r>
              <a:rPr lang="en-GB" dirty="0" smtClean="0"/>
              <a:t>Conclusions and Future Studies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3" y="1092200"/>
            <a:ext cx="8770338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5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8600"/>
            <a:ext cx="7924800" cy="609600"/>
          </a:xfrm>
        </p:spPr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7965"/>
            <a:ext cx="7620000" cy="538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5600" y="177800"/>
            <a:ext cx="7924800" cy="609600"/>
          </a:xfrm>
        </p:spPr>
        <p:txBody>
          <a:bodyPr/>
          <a:lstStyle/>
          <a:p>
            <a:r>
              <a:rPr lang="en-GB" dirty="0" smtClean="0"/>
              <a:t>Introduction and Motivation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39800"/>
            <a:ext cx="8696498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9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7924800" cy="609600"/>
          </a:xfrm>
        </p:spPr>
        <p:txBody>
          <a:bodyPr/>
          <a:lstStyle/>
          <a:p>
            <a:r>
              <a:rPr lang="en-GB" dirty="0" smtClean="0"/>
              <a:t>Assumptions and Notations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14539"/>
            <a:ext cx="7467600" cy="53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5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8600"/>
            <a:ext cx="7924800" cy="609600"/>
          </a:xfrm>
        </p:spPr>
        <p:txBody>
          <a:bodyPr/>
          <a:lstStyle/>
          <a:p>
            <a:r>
              <a:rPr lang="en-GB" dirty="0" smtClean="0"/>
              <a:t>The Log-Normal Proxy Fuel Leg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736600"/>
            <a:ext cx="8382000" cy="51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2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000"/>
            <a:ext cx="7924800" cy="609600"/>
          </a:xfrm>
        </p:spPr>
        <p:txBody>
          <a:bodyPr/>
          <a:lstStyle/>
          <a:p>
            <a:r>
              <a:rPr lang="en-GB" dirty="0" smtClean="0"/>
              <a:t>The Moment-Matching Technique (1)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746"/>
            <a:ext cx="8229600" cy="547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918200"/>
            <a:ext cx="5029200" cy="52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4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9400"/>
            <a:ext cx="7924800" cy="609600"/>
          </a:xfrm>
        </p:spPr>
        <p:txBody>
          <a:bodyPr/>
          <a:lstStyle/>
          <a:p>
            <a:r>
              <a:rPr lang="en-GB" dirty="0" smtClean="0"/>
              <a:t>The Moment-Matching Technique (2)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3" y="1044575"/>
            <a:ext cx="843970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8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7924800" cy="609600"/>
          </a:xfrm>
        </p:spPr>
        <p:txBody>
          <a:bodyPr/>
          <a:lstStyle/>
          <a:p>
            <a:r>
              <a:rPr lang="en-GB" dirty="0" smtClean="0"/>
              <a:t>The Equivalent Fuel Leg Volatility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8153"/>
            <a:ext cx="8026400" cy="525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1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7000"/>
            <a:ext cx="7924800" cy="609600"/>
          </a:xfrm>
        </p:spPr>
        <p:txBody>
          <a:bodyPr/>
          <a:lstStyle/>
          <a:p>
            <a:r>
              <a:rPr lang="en-GB" dirty="0" smtClean="0"/>
              <a:t>The Equivalent Correlation Parameter (1)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66" y="6112434"/>
            <a:ext cx="6738834" cy="46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7873999" cy="528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8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77800"/>
            <a:ext cx="7924800" cy="609600"/>
          </a:xfrm>
        </p:spPr>
        <p:txBody>
          <a:bodyPr/>
          <a:lstStyle/>
          <a:p>
            <a:r>
              <a:rPr lang="en-GB" dirty="0" smtClean="0"/>
              <a:t>The Equivalent Correlation Parameter (2)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" y="742328"/>
            <a:ext cx="8059738" cy="52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6076879"/>
            <a:ext cx="7162801" cy="55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6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6.0"/>
  <p:tag name="BASIS" val="EONVorlage"/>
</p:tagLst>
</file>

<file path=ppt/theme/theme1.xml><?xml version="1.0" encoding="utf-8"?>
<a:theme xmlns:a="http://schemas.openxmlformats.org/drawingml/2006/main" name="Larissa-Design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Larissa-Design</vt:lpstr>
      <vt:lpstr>On the Use of the Moment-Matching Technique for Pricing and Hedging Multi-Asset Spread Options</vt:lpstr>
      <vt:lpstr>Introduction and Motivation</vt:lpstr>
      <vt:lpstr>Assumptions and Notations</vt:lpstr>
      <vt:lpstr>The Log-Normal Proxy Fuel Leg</vt:lpstr>
      <vt:lpstr>The Moment-Matching Technique (1)</vt:lpstr>
      <vt:lpstr>The Moment-Matching Technique (2)</vt:lpstr>
      <vt:lpstr>The Equivalent Fuel Leg Volatility</vt:lpstr>
      <vt:lpstr>The Equivalent Correlation Parameter (1)</vt:lpstr>
      <vt:lpstr>The Equivalent Correlation Parameter (2)</vt:lpstr>
      <vt:lpstr>A First Application: Kirk Formula with Moment Matching</vt:lpstr>
      <vt:lpstr>Numerical Example: Application to a Strip of Monthly Clean Spark Spread Options</vt:lpstr>
      <vt:lpstr>Hedging Parameters Calculation</vt:lpstr>
      <vt:lpstr>Option Value and Deltas</vt:lpstr>
      <vt:lpstr>Gammas and Cross-Gammas</vt:lpstr>
      <vt:lpstr>Conclusions and Future Studies</vt:lpstr>
      <vt:lpstr>Bibliography</vt:lpstr>
    </vt:vector>
  </TitlesOfParts>
  <Company>E.ON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Pellegrino, Tommaso</dc:creator>
  <cp:lastModifiedBy>T18737</cp:lastModifiedBy>
  <cp:revision>85</cp:revision>
  <dcterms:created xsi:type="dcterms:W3CDTF">2012-01-27T11:53:41Z</dcterms:created>
  <dcterms:modified xsi:type="dcterms:W3CDTF">2013-10-02T13:29:23Z</dcterms:modified>
</cp:coreProperties>
</file>