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67676"/>
    <a:srgbClr val="BCBCBC"/>
    <a:srgbClr val="F21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50800" cy="50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74563-04DD-4728-8CC2-AD790F9B42D8}" type="datetimeFigureOut">
              <a:rPr lang="de-DE" sz="600" smtClean="0">
                <a:latin typeface="Arial" pitchFamily="34" charset="0"/>
                <a:cs typeface="Arial" pitchFamily="34" charset="0"/>
              </a:rPr>
              <a:pPr/>
              <a:t>02.10.2013</a:t>
            </a:fld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C5C09-A086-41B5-AB93-0D519CF90B74}" type="slidenum">
              <a:rPr lang="de-DE" sz="6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50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F8D99BBB-DA91-45F1-94E4-DDBAA3887247}" type="datetimeFigureOut">
              <a:rPr lang="de-DE" smtClean="0"/>
              <a:pPr/>
              <a:t>02.10.2013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CEC6974F-3C9C-44C7-8DD3-1BF295C9E94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16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7963" indent="-206375" algn="l" defTabSz="914400" rtl="0" eaLnBrk="1" latinLnBrk="0" hangingPunct="1"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9550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12750" indent="-201613" algn="l" defTabSz="914400" rtl="0" eaLnBrk="1" latinLnBrk="0" hangingPunct="1"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4338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6705600" cy="1181100"/>
          </a:xfrm>
        </p:spPr>
        <p:txBody>
          <a:bodyPr anchor="b" anchorCtr="0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5035550"/>
            <a:ext cx="6705600" cy="4572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eon_logo1" descr="EON_MI_W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0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7924800" cy="421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6403340"/>
            <a:ext cx="6553200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9DBC-5EFD-468C-9F9F-C80FB4A0359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eon_logo2" descr="EON_MI_W.t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55600" y="3606800"/>
            <a:ext cx="8788400" cy="1181100"/>
          </a:xfrm>
        </p:spPr>
        <p:txBody>
          <a:bodyPr/>
          <a:lstStyle/>
          <a:p>
            <a:r>
              <a:rPr lang="en-GB" dirty="0"/>
              <a:t>Enhancing Least Squares Monte Carlo with Diffusion Bridges: an Application to Virtual Hydro Power Plants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04588" y="6324600"/>
            <a:ext cx="7363012" cy="457200"/>
          </a:xfrm>
        </p:spPr>
        <p:txBody>
          <a:bodyPr/>
          <a:lstStyle/>
          <a:p>
            <a:r>
              <a:rPr lang="en-GB" sz="1050" b="1" dirty="0" smtClean="0">
                <a:solidFill>
                  <a:srgbClr val="FF0000"/>
                </a:solidFill>
              </a:rPr>
              <a:t>All parameters and values here do not reflect any E.ON view and their calibration in not the focus of this paper</a:t>
            </a:r>
            <a:endParaRPr lang="en-GB" sz="1050" b="1" dirty="0" smtClean="0">
              <a:solidFill>
                <a:srgbClr val="FF0000"/>
              </a:solidFill>
            </a:endParaRPr>
          </a:p>
        </p:txBody>
      </p:sp>
      <p:sp>
        <p:nvSpPr>
          <p:cNvPr id="4" name="Untertitel 6"/>
          <p:cNvSpPr txBox="1">
            <a:spLocks/>
          </p:cNvSpPr>
          <p:nvPr/>
        </p:nvSpPr>
        <p:spPr>
          <a:xfrm>
            <a:off x="762000" y="5187950"/>
            <a:ext cx="6705600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Piergiacomo Sabino, </a:t>
            </a:r>
            <a:r>
              <a:rPr lang="en-GB" dirty="0" smtClean="0">
                <a:solidFill>
                  <a:schemeClr val="tx1"/>
                </a:solidFill>
              </a:rPr>
              <a:t>joint work with </a:t>
            </a:r>
            <a:r>
              <a:rPr lang="en-GB" b="1" dirty="0" smtClean="0">
                <a:solidFill>
                  <a:schemeClr val="tx1"/>
                </a:solidFill>
              </a:rPr>
              <a:t>Tommaso Pellegrino</a:t>
            </a:r>
          </a:p>
          <a:p>
            <a:endParaRPr lang="en-GB" dirty="0" smtClean="0"/>
          </a:p>
          <a:p>
            <a:r>
              <a:rPr lang="en-GB" dirty="0" smtClean="0"/>
              <a:t>E.ON Global Commodities – (CRM) Risk Methods Team</a:t>
            </a:r>
          </a:p>
          <a:p>
            <a:endParaRPr lang="en-GB" dirty="0" smtClean="0"/>
          </a:p>
          <a:p>
            <a:r>
              <a:rPr lang="en-GB" dirty="0" smtClean="0"/>
              <a:t>October 9</a:t>
            </a:r>
            <a:r>
              <a:rPr lang="en-GB" baseline="30000" dirty="0" smtClean="0"/>
              <a:t>th</a:t>
            </a:r>
            <a:r>
              <a:rPr lang="en-GB" dirty="0" smtClean="0"/>
              <a:t>, 2013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2600"/>
            <a:ext cx="7924800" cy="609600"/>
          </a:xfrm>
        </p:spPr>
        <p:txBody>
          <a:bodyPr/>
          <a:lstStyle/>
          <a:p>
            <a:r>
              <a:rPr lang="en-GB" dirty="0" smtClean="0"/>
              <a:t>Ornstein-</a:t>
            </a:r>
            <a:r>
              <a:rPr lang="en-GB" dirty="0" err="1" smtClean="0"/>
              <a:t>Uhlenbeck</a:t>
            </a:r>
            <a:r>
              <a:rPr lang="en-GB" dirty="0" smtClean="0"/>
              <a:t> Bridge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57263"/>
            <a:ext cx="89630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07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69" y="127000"/>
            <a:ext cx="7924800" cy="609600"/>
          </a:xfrm>
        </p:spPr>
        <p:txBody>
          <a:bodyPr/>
          <a:lstStyle/>
          <a:p>
            <a:r>
              <a:rPr lang="en-GB" dirty="0" smtClean="0"/>
              <a:t>Time reversal Ito Diffusions </a:t>
            </a:r>
            <a:r>
              <a:rPr lang="en-GB" dirty="0" err="1" smtClean="0"/>
              <a:t>vs</a:t>
            </a:r>
            <a:r>
              <a:rPr lang="en-GB" dirty="0" smtClean="0"/>
              <a:t> Exact Simulation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52449"/>
            <a:ext cx="9110662" cy="556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98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Numerical Examples: Settings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39900"/>
            <a:ext cx="90392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37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8098"/>
            <a:ext cx="8077200" cy="609600"/>
          </a:xfrm>
        </p:spPr>
        <p:txBody>
          <a:bodyPr/>
          <a:lstStyle/>
          <a:p>
            <a:r>
              <a:rPr lang="en-GB" dirty="0" smtClean="0"/>
              <a:t>A Simple American (European) Call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Untertitel 6"/>
          <p:cNvSpPr txBox="1">
            <a:spLocks/>
          </p:cNvSpPr>
          <p:nvPr/>
        </p:nvSpPr>
        <p:spPr>
          <a:xfrm>
            <a:off x="104588" y="6105861"/>
            <a:ext cx="7363012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 smtClean="0">
                <a:solidFill>
                  <a:srgbClr val="FF0000"/>
                </a:solidFill>
              </a:rPr>
              <a:t>All parameters and values here do not reflect any E.ON view and their calibration in not the focus of this paper</a:t>
            </a:r>
            <a:endParaRPr lang="en-GB" sz="105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57213"/>
            <a:ext cx="8943975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90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28600"/>
            <a:ext cx="7162800" cy="609600"/>
          </a:xfrm>
        </p:spPr>
        <p:txBody>
          <a:bodyPr/>
          <a:lstStyle/>
          <a:p>
            <a:r>
              <a:rPr lang="en-GB" dirty="0" smtClean="0"/>
              <a:t>Application to VHP and Backward Recursion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823913"/>
            <a:ext cx="88106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ntertitel 6"/>
          <p:cNvSpPr txBox="1">
            <a:spLocks/>
          </p:cNvSpPr>
          <p:nvPr/>
        </p:nvSpPr>
        <p:spPr>
          <a:xfrm>
            <a:off x="104588" y="6172200"/>
            <a:ext cx="7363012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 smtClean="0">
                <a:solidFill>
                  <a:srgbClr val="FF0000"/>
                </a:solidFill>
              </a:rPr>
              <a:t>All parameters and values here do not reflect any E.ON view and their calibration in not the focus of this paper</a:t>
            </a:r>
            <a:endParaRPr lang="en-GB" sz="105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1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7924800" cy="609600"/>
          </a:xfrm>
        </p:spPr>
        <p:txBody>
          <a:bodyPr/>
          <a:lstStyle/>
          <a:p>
            <a:r>
              <a:rPr lang="en-GB" dirty="0"/>
              <a:t>Application to VHP and Backward Recursion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Untertitel 6"/>
          <p:cNvSpPr txBox="1">
            <a:spLocks/>
          </p:cNvSpPr>
          <p:nvPr/>
        </p:nvSpPr>
        <p:spPr>
          <a:xfrm>
            <a:off x="104588" y="6096000"/>
            <a:ext cx="7363012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 smtClean="0">
                <a:solidFill>
                  <a:srgbClr val="FF0000"/>
                </a:solidFill>
              </a:rPr>
              <a:t>All parameters and values here do not reflect any E.ON view and their calibration in not the focus of this paper</a:t>
            </a:r>
            <a:endParaRPr lang="en-GB" sz="105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35000"/>
            <a:ext cx="84677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4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30200"/>
            <a:ext cx="7924800" cy="609600"/>
          </a:xfrm>
        </p:spPr>
        <p:txBody>
          <a:bodyPr/>
          <a:lstStyle/>
          <a:p>
            <a:r>
              <a:rPr lang="en-GB" dirty="0"/>
              <a:t>Application to VHP and Backward Recursion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188"/>
            <a:ext cx="88392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18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0"/>
            <a:ext cx="7924800" cy="609600"/>
          </a:xfrm>
        </p:spPr>
        <p:txBody>
          <a:bodyPr/>
          <a:lstStyle/>
          <a:p>
            <a:r>
              <a:rPr lang="en-GB" dirty="0"/>
              <a:t>Application to VHP and </a:t>
            </a:r>
            <a:r>
              <a:rPr lang="en-GB" dirty="0" smtClean="0"/>
              <a:t>Forward Recursion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38163"/>
            <a:ext cx="8905875" cy="553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ntertitel 6"/>
          <p:cNvSpPr txBox="1">
            <a:spLocks/>
          </p:cNvSpPr>
          <p:nvPr/>
        </p:nvSpPr>
        <p:spPr>
          <a:xfrm>
            <a:off x="112357" y="6094207"/>
            <a:ext cx="7363012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 smtClean="0">
                <a:solidFill>
                  <a:srgbClr val="FF0000"/>
                </a:solidFill>
              </a:rPr>
              <a:t>All parameters and values here do not reflect any E.ON view and their calibration in not the focus of this paper</a:t>
            </a:r>
            <a:endParaRPr lang="en-GB" sz="105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3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400"/>
            <a:ext cx="7924800" cy="609600"/>
          </a:xfrm>
        </p:spPr>
        <p:txBody>
          <a:bodyPr/>
          <a:lstStyle/>
          <a:p>
            <a:r>
              <a:rPr lang="en-GB" dirty="0"/>
              <a:t>Application to VHP and Forward Recursion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833438"/>
            <a:ext cx="86391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8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177800"/>
            <a:ext cx="7924800" cy="609600"/>
          </a:xfrm>
        </p:spPr>
        <p:txBody>
          <a:bodyPr/>
          <a:lstStyle/>
          <a:p>
            <a:r>
              <a:rPr lang="en-GB" dirty="0" smtClean="0"/>
              <a:t>Application to VPS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" y="584200"/>
            <a:ext cx="81724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ntertitel 6"/>
          <p:cNvSpPr txBox="1">
            <a:spLocks/>
          </p:cNvSpPr>
          <p:nvPr/>
        </p:nvSpPr>
        <p:spPr>
          <a:xfrm>
            <a:off x="104588" y="6148892"/>
            <a:ext cx="7363012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 smtClean="0">
                <a:solidFill>
                  <a:srgbClr val="FF0000"/>
                </a:solidFill>
              </a:rPr>
              <a:t>All parameters and values here do not reflect any E.ON view and their calibration in not the focus of this paper</a:t>
            </a:r>
            <a:endParaRPr lang="en-GB" sz="105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2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33488"/>
            <a:ext cx="90868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07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0"/>
            <a:ext cx="7924800" cy="609600"/>
          </a:xfrm>
        </p:spPr>
        <p:txBody>
          <a:bodyPr/>
          <a:lstStyle/>
          <a:p>
            <a:r>
              <a:rPr lang="en-GB" dirty="0" smtClean="0"/>
              <a:t>Conclusions and Future Studies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2939"/>
            <a:ext cx="8782050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79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71463"/>
            <a:ext cx="8886825" cy="5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984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30200"/>
            <a:ext cx="75914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20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162175"/>
            <a:ext cx="42291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22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400"/>
            <a:ext cx="7924800" cy="609600"/>
          </a:xfrm>
        </p:spPr>
        <p:txBody>
          <a:bodyPr/>
          <a:lstStyle/>
          <a:p>
            <a:r>
              <a:rPr lang="en-GB" dirty="0" smtClean="0"/>
              <a:t>Original LSMC as per </a:t>
            </a:r>
            <a:r>
              <a:rPr lang="en-GB" dirty="0" err="1" smtClean="0"/>
              <a:t>Longstaff</a:t>
            </a:r>
            <a:r>
              <a:rPr lang="en-GB" dirty="0" smtClean="0"/>
              <a:t>-Schwartz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87400"/>
            <a:ext cx="89249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5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609600"/>
          </a:xfrm>
        </p:spPr>
        <p:txBody>
          <a:bodyPr/>
          <a:lstStyle/>
          <a:p>
            <a:r>
              <a:rPr lang="en-GB" dirty="0" smtClean="0"/>
              <a:t>LSMC for Energy Facilities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36650"/>
            <a:ext cx="893445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39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1800"/>
            <a:ext cx="7924800" cy="609600"/>
          </a:xfrm>
        </p:spPr>
        <p:txBody>
          <a:bodyPr/>
          <a:lstStyle/>
          <a:p>
            <a:r>
              <a:rPr lang="en-GB" dirty="0"/>
              <a:t>LSMC for Energy Facilities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90600"/>
            <a:ext cx="88582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86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09600"/>
          </a:xfrm>
        </p:spPr>
        <p:txBody>
          <a:bodyPr/>
          <a:lstStyle/>
          <a:p>
            <a:r>
              <a:rPr lang="en-GB" dirty="0" smtClean="0"/>
              <a:t>LSMC and Path Generation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90625"/>
            <a:ext cx="87534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29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400"/>
            <a:ext cx="7924800" cy="609600"/>
          </a:xfrm>
        </p:spPr>
        <p:txBody>
          <a:bodyPr/>
          <a:lstStyle/>
          <a:p>
            <a:r>
              <a:rPr lang="en-GB" dirty="0" smtClean="0"/>
              <a:t>Brownian Bridge Construction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22375"/>
            <a:ext cx="88582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77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09600"/>
          </a:xfrm>
        </p:spPr>
        <p:txBody>
          <a:bodyPr/>
          <a:lstStyle/>
          <a:p>
            <a:r>
              <a:rPr lang="en-GB" dirty="0"/>
              <a:t>Brownian Bridge Construction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52525"/>
            <a:ext cx="88677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59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1800"/>
            <a:ext cx="7924800" cy="609600"/>
          </a:xfrm>
        </p:spPr>
        <p:txBody>
          <a:bodyPr/>
          <a:lstStyle/>
          <a:p>
            <a:r>
              <a:rPr lang="en-GB" dirty="0"/>
              <a:t>Brownian Bridge Construction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76338"/>
            <a:ext cx="89154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188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6.0"/>
  <p:tag name="BASIS" val="EONVorlage"/>
</p:tagLst>
</file>

<file path=ppt/theme/theme1.xml><?xml version="1.0" encoding="utf-8"?>
<a:theme xmlns:a="http://schemas.openxmlformats.org/drawingml/2006/main" name="Larissa-Design">
  <a:themeElements>
    <a:clrScheme name="EON_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0026"/>
      </a:accent1>
      <a:accent2>
        <a:srgbClr val="F21C0A"/>
      </a:accent2>
      <a:accent3>
        <a:srgbClr val="F6756A"/>
      </a:accent3>
      <a:accent4>
        <a:srgbClr val="FFB4A0"/>
      </a:accent4>
      <a:accent5>
        <a:srgbClr val="CD5F0A"/>
      </a:accent5>
      <a:accent6>
        <a:srgbClr val="E47D00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6756A"/>
        </a:accent3>
        <a:accent4>
          <a:srgbClr val="FFB4A0"/>
        </a:accent4>
        <a:accent5>
          <a:srgbClr val="CD5F0A"/>
        </a:accent5>
        <a:accent6>
          <a:srgbClr val="E47D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EDAA58"/>
        </a:accent3>
        <a:accent4>
          <a:srgbClr val="F5CFA3"/>
        </a:accent4>
        <a:accent5>
          <a:srgbClr val="8C0855"/>
        </a:accent5>
        <a:accent6>
          <a:srgbClr val="B01B6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CB6999"/>
        </a:accent3>
        <a:accent4>
          <a:srgbClr val="E1ADC8"/>
        </a:accent4>
        <a:accent5>
          <a:srgbClr val="673376"/>
        </a:accent5>
        <a:accent6>
          <a:srgbClr val="7C5A9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A58EBE"/>
        </a:accent3>
        <a:accent4>
          <a:srgbClr val="D0C3DC"/>
        </a:accent4>
        <a:accent5>
          <a:srgbClr val="225087"/>
        </a:accent5>
        <a:accent6>
          <a:srgbClr val="2872A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7DAAC6"/>
        </a:accent3>
        <a:accent4>
          <a:srgbClr val="B4CBDC"/>
        </a:accent4>
        <a:accent5>
          <a:srgbClr val="1E7A67"/>
        </a:accent5>
        <a:accent6>
          <a:srgbClr val="3AA48D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7DC3B4"/>
        </a:accent3>
        <a:accent4>
          <a:srgbClr val="89DCD5"/>
        </a:accent4>
        <a:accent5>
          <a:srgbClr val="748120"/>
        </a:accent5>
        <a:accent6>
          <a:srgbClr val="A3A54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C3C385"/>
        </a:accent3>
        <a:accent4>
          <a:srgbClr val="DEDCBB"/>
        </a:accent4>
        <a:accent5>
          <a:srgbClr val="767676"/>
        </a:accent5>
        <a:accent6>
          <a:srgbClr val="9B9B9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767676"/>
        </a:accent3>
        <a:accent4>
          <a:srgbClr val="9B9B9B"/>
        </a:accent4>
        <a:accent5>
          <a:srgbClr val="BCBCBC"/>
        </a:accent5>
        <a:accent6>
          <a:srgbClr val="D7D7D7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</Words>
  <Application>Microsoft Office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Larissa-Design</vt:lpstr>
      <vt:lpstr>Enhancing Least Squares Monte Carlo with Diffusion Bridges: an Application to Virtual Hydro Power Plants</vt:lpstr>
      <vt:lpstr>Contents</vt:lpstr>
      <vt:lpstr>Original LSMC as per Longstaff-Schwartz</vt:lpstr>
      <vt:lpstr>LSMC for Energy Facilities</vt:lpstr>
      <vt:lpstr>LSMC for Energy Facilities</vt:lpstr>
      <vt:lpstr>LSMC and Path Generation</vt:lpstr>
      <vt:lpstr>Brownian Bridge Construction</vt:lpstr>
      <vt:lpstr>Brownian Bridge Construction</vt:lpstr>
      <vt:lpstr>Brownian Bridge Construction</vt:lpstr>
      <vt:lpstr>Ornstein-Uhlenbeck Bridge</vt:lpstr>
      <vt:lpstr>Time reversal Ito Diffusions vs Exact Simulation</vt:lpstr>
      <vt:lpstr>Numerical Examples: Settings</vt:lpstr>
      <vt:lpstr>A Simple American (European) Call</vt:lpstr>
      <vt:lpstr>Application to VHP and Backward Recursion</vt:lpstr>
      <vt:lpstr>Application to VHP and Backward Recursion</vt:lpstr>
      <vt:lpstr>Application to VHP and Backward Recursion</vt:lpstr>
      <vt:lpstr>Application to VHP and Forward Recursion</vt:lpstr>
      <vt:lpstr>Application to VHP and Forward Recursion</vt:lpstr>
      <vt:lpstr>Application to VPS</vt:lpstr>
      <vt:lpstr>Conclusions and Future Studies</vt:lpstr>
      <vt:lpstr>PowerPoint Presentation</vt:lpstr>
      <vt:lpstr>PowerPoint Presentation</vt:lpstr>
      <vt:lpstr>PowerPoint Presentation</vt:lpstr>
    </vt:vector>
  </TitlesOfParts>
  <Company>E.ON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 PowerPoint</dc:title>
  <dc:creator>Sabino, Piergiacomo</dc:creator>
  <cp:lastModifiedBy>Sabino, Piergiacomo</cp:lastModifiedBy>
  <cp:revision>53</cp:revision>
  <dcterms:created xsi:type="dcterms:W3CDTF">2012-01-27T11:53:41Z</dcterms:created>
  <dcterms:modified xsi:type="dcterms:W3CDTF">2013-10-02T13:37:54Z</dcterms:modified>
</cp:coreProperties>
</file>